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2" r:id="rId2"/>
  </p:sldIdLst>
  <p:sldSz cx="43891200" cy="32918400"/>
  <p:notesSz cx="7010400" cy="92964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10368">
          <p15:clr>
            <a:srgbClr val="A4A3A4"/>
          </p15:clr>
        </p15:guide>
        <p15:guide id="2" pos="13824">
          <p15:clr>
            <a:srgbClr val="A4A3A4"/>
          </p15:clr>
        </p15:guide>
        <p15:guide id="3" orient="horz" pos="13824">
          <p15:clr>
            <a:srgbClr val="A4A3A4"/>
          </p15:clr>
        </p15:guide>
        <p15:guide id="4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CC00"/>
    <a:srgbClr val="D4B42C"/>
    <a:srgbClr val="00FF00"/>
    <a:srgbClr val="FF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5543" autoAdjust="0"/>
    <p:restoredTop sz="98131" autoAdjust="0"/>
  </p:normalViewPr>
  <p:slideViewPr>
    <p:cSldViewPr snapToGrid="0" snapToObjects="1">
      <p:cViewPr>
        <p:scale>
          <a:sx n="25" d="100"/>
          <a:sy n="25" d="100"/>
        </p:scale>
        <p:origin x="-360" y="288"/>
      </p:cViewPr>
      <p:guideLst>
        <p:guide orient="horz" pos="7776"/>
        <p:guide orient="horz" pos="10368"/>
        <p:guide pos="18432"/>
        <p:guide pos="13824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3.JPG>
</file>

<file path=ppt/media/image5.png>
</file>

<file path=ppt/media/image6.png>
</file>

<file path=ppt/media/image7.jp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569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175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821120" y="1318265"/>
            <a:ext cx="9875520" cy="2808732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94560" y="1318265"/>
            <a:ext cx="28895040" cy="2808732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85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2482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1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1" y="13952226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246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945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311360" y="7680964"/>
            <a:ext cx="19385280" cy="2172462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845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1" y="7368543"/>
            <a:ext cx="19392903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1" y="10439401"/>
            <a:ext cx="19392903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3" y="7368543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3" y="10439401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512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717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9104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3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4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4"/>
            <a:ext cx="14439903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361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3" y="23042881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3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3" y="25763223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882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4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AD3B8D-529A-B648-B3A5-128BFC9F5CF8}" type="datetimeFigureOut">
              <a:rPr lang="en-US" smtClean="0"/>
              <a:pPr/>
              <a:t>3/26/15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0D5E3-1DA7-C74F-9FDB-8C65F28C59A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670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emf"/><Relationship Id="rId12" Type="http://schemas.openxmlformats.org/officeDocument/2006/relationships/image" Target="../media/image11.emf"/><Relationship Id="rId13" Type="http://schemas.openxmlformats.org/officeDocument/2006/relationships/image" Target="../media/image12.emf"/><Relationship Id="rId14" Type="http://schemas.openxmlformats.org/officeDocument/2006/relationships/image" Target="../media/image13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emf"/><Relationship Id="rId3" Type="http://schemas.openxmlformats.org/officeDocument/2006/relationships/image" Target="../media/image2.emf"/><Relationship Id="rId4" Type="http://schemas.openxmlformats.org/officeDocument/2006/relationships/image" Target="../media/image3.emf"/><Relationship Id="rId5" Type="http://schemas.openxmlformats.org/officeDocument/2006/relationships/image" Target="../media/image4.emf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jpg"/><Relationship Id="rId9" Type="http://schemas.openxmlformats.org/officeDocument/2006/relationships/image" Target="../media/image8.png"/><Relationship Id="rId10" Type="http://schemas.openxmlformats.org/officeDocument/2006/relationships/image" Target="../media/image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ounded Rectangle 76"/>
          <p:cNvSpPr/>
          <p:nvPr/>
        </p:nvSpPr>
        <p:spPr>
          <a:xfrm>
            <a:off x="423569" y="4256267"/>
            <a:ext cx="13610185" cy="102186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+mj-lt"/>
                <a:cs typeface="Arial"/>
              </a:rPr>
              <a:t>Problem</a:t>
            </a:r>
            <a:endParaRPr lang="en-US" sz="7000" dirty="0" smtClean="0">
              <a:latin typeface="+mj-lt"/>
              <a:cs typeface="Arial"/>
            </a:endParaRPr>
          </a:p>
        </p:txBody>
      </p:sp>
      <p:pic>
        <p:nvPicPr>
          <p:cNvPr id="38" name="Picture 37" descr="gd-2 100iter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86" t="29413" r="26690" b="29594"/>
          <a:stretch/>
        </p:blipFill>
        <p:spPr>
          <a:xfrm>
            <a:off x="32726140" y="21803764"/>
            <a:ext cx="11165059" cy="11276707"/>
          </a:xfrm>
          <a:prstGeom prst="rect">
            <a:avLst/>
          </a:prstGeom>
        </p:spPr>
      </p:pic>
      <p:pic>
        <p:nvPicPr>
          <p:cNvPr id="39" name="Picture 38" descr="mTSP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82" t="29413" r="25752" b="29594"/>
          <a:stretch/>
        </p:blipFill>
        <p:spPr>
          <a:xfrm>
            <a:off x="23890539" y="21804283"/>
            <a:ext cx="10791323" cy="11276707"/>
          </a:xfrm>
          <a:prstGeom prst="rect">
            <a:avLst/>
          </a:prstGeom>
        </p:spPr>
      </p:pic>
      <p:pic>
        <p:nvPicPr>
          <p:cNvPr id="34" name="Picture 33" descr="gd-1 iter100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 t="29413" r="25059" b="29594"/>
          <a:stretch/>
        </p:blipFill>
        <p:spPr>
          <a:xfrm>
            <a:off x="14312290" y="21800157"/>
            <a:ext cx="10941337" cy="11276707"/>
          </a:xfrm>
          <a:prstGeom prst="rect">
            <a:avLst/>
          </a:prstGeom>
        </p:spPr>
      </p:pic>
      <p:pic>
        <p:nvPicPr>
          <p:cNvPr id="32" name="Picture 31" descr="gd-1 0iter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866" t="29413" r="24662" b="29594"/>
          <a:stretch/>
        </p:blipFill>
        <p:spPr>
          <a:xfrm>
            <a:off x="4775200" y="21803780"/>
            <a:ext cx="10941337" cy="1127670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899400" y="5892896"/>
            <a:ext cx="495307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+mj-lt"/>
                <a:cs typeface="Times New Roman" pitchFamily="18" charset="0"/>
              </a:rPr>
              <a:t> An ideal </a:t>
            </a:r>
            <a:r>
              <a:rPr lang="en-US" sz="3200" b="1" dirty="0" smtClean="0">
                <a:latin typeface="+mj-lt"/>
                <a:cs typeface="Times New Roman" pitchFamily="18" charset="0"/>
              </a:rPr>
              <a:t>wireless </a:t>
            </a:r>
            <a:r>
              <a:rPr lang="en-US" sz="3200" b="1" dirty="0">
                <a:latin typeface="+mj-lt"/>
                <a:cs typeface="Times New Roman" pitchFamily="18" charset="0"/>
              </a:rPr>
              <a:t>sensor network (WSN</a:t>
            </a:r>
            <a:r>
              <a:rPr lang="en-US" sz="3200" dirty="0">
                <a:latin typeface="+mj-lt"/>
                <a:cs typeface="Times New Roman" pitchFamily="18" charset="0"/>
              </a:rPr>
              <a:t>) </a:t>
            </a:r>
            <a:r>
              <a:rPr lang="en-US" sz="3200" dirty="0" smtClean="0">
                <a:latin typeface="+mj-lt"/>
                <a:cs typeface="Times New Roman" pitchFamily="18" charset="0"/>
              </a:rPr>
              <a:t>would </a:t>
            </a:r>
            <a:r>
              <a:rPr lang="en-US" sz="3200" dirty="0">
                <a:latin typeface="+mj-lt"/>
                <a:cs typeface="Times New Roman" pitchFamily="18" charset="0"/>
              </a:rPr>
              <a:t>last for decades but </a:t>
            </a:r>
            <a:r>
              <a:rPr lang="en-US" sz="3200" b="1" dirty="0">
                <a:latin typeface="+mj-lt"/>
                <a:cs typeface="Times New Roman" pitchFamily="18" charset="0"/>
              </a:rPr>
              <a:t>e</a:t>
            </a:r>
            <a:r>
              <a:rPr lang="en-US" sz="3200" b="1" dirty="0" smtClean="0">
                <a:latin typeface="+mj-lt"/>
                <a:cs typeface="Times New Roman" pitchFamily="18" charset="0"/>
              </a:rPr>
              <a:t>nergy </a:t>
            </a:r>
            <a:r>
              <a:rPr lang="en-US" sz="3200" dirty="0">
                <a:latin typeface="+mj-lt"/>
                <a:cs typeface="Times New Roman" pitchFamily="18" charset="0"/>
              </a:rPr>
              <a:t>is the major impediment to </a:t>
            </a:r>
            <a:r>
              <a:rPr lang="en-US" sz="3200" dirty="0" smtClean="0">
                <a:latin typeface="+mj-lt"/>
                <a:cs typeface="Times New Roman" pitchFamily="18" charset="0"/>
              </a:rPr>
              <a:t>sustainability. </a:t>
            </a:r>
            <a:r>
              <a:rPr lang="en-US" sz="3200" dirty="0">
                <a:latin typeface="+mj-lt"/>
                <a:cs typeface="Times New Roman" pitchFamily="18" charset="0"/>
              </a:rPr>
              <a:t>T</a:t>
            </a:r>
            <a:r>
              <a:rPr lang="en-US" sz="3200" dirty="0" smtClean="0">
                <a:latin typeface="+mj-lt"/>
                <a:cs typeface="Times New Roman" pitchFamily="18" charset="0"/>
              </a:rPr>
              <a:t>raditional </a:t>
            </a:r>
            <a:r>
              <a:rPr lang="en-US" sz="3200" b="1" dirty="0">
                <a:latin typeface="+mj-lt"/>
                <a:cs typeface="Times New Roman" pitchFamily="18" charset="0"/>
              </a:rPr>
              <a:t>disposable batteries </a:t>
            </a:r>
            <a:r>
              <a:rPr lang="en-US" sz="3200" dirty="0">
                <a:latin typeface="+mj-lt"/>
                <a:cs typeface="Times New Roman" pitchFamily="18" charset="0"/>
              </a:rPr>
              <a:t>cannot sustain such a network. </a:t>
            </a:r>
          </a:p>
          <a:p>
            <a:pPr algn="just"/>
            <a:endParaRPr lang="en-US" sz="3600" dirty="0"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762857" y="126364"/>
            <a:ext cx="2370613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 smtClean="0">
                <a:latin typeface="+mj-lt"/>
                <a:cs typeface="Arial"/>
              </a:rPr>
              <a:t>Routing Robots to Maintain Wireless Sensors by Controlling Waypoints </a:t>
            </a:r>
            <a:endParaRPr lang="en-US" sz="7200" b="1" dirty="0">
              <a:latin typeface="+mj-lt"/>
              <a:cs typeface="Arial"/>
            </a:endParaRPr>
          </a:p>
          <a:p>
            <a:pPr algn="ctr"/>
            <a:r>
              <a:rPr lang="en-US" sz="3200" dirty="0" smtClean="0">
                <a:latin typeface="+mj-lt"/>
                <a:cs typeface="Arial"/>
              </a:rPr>
              <a:t>Robotics + Control + Path Planning</a:t>
            </a:r>
            <a:endParaRPr lang="en-US" sz="3200" dirty="0">
              <a:latin typeface="+mj-lt"/>
              <a:cs typeface="Arial"/>
            </a:endParaRPr>
          </a:p>
          <a:p>
            <a:pPr algn="ctr"/>
            <a:r>
              <a:rPr lang="en-US" sz="3200" dirty="0" smtClean="0">
                <a:latin typeface="+mj-lt"/>
                <a:cs typeface="Arial"/>
              </a:rPr>
              <a:t>Srikanth K.V.S, Aaron T. Becker</a:t>
            </a:r>
          </a:p>
          <a:p>
            <a:pPr algn="ctr"/>
            <a:r>
              <a:rPr lang="en-US" sz="3200" dirty="0" smtClean="0">
                <a:latin typeface="+mj-lt"/>
                <a:cs typeface="Arial"/>
              </a:rPr>
              <a:t>skvenkatasudarshan@uh.edu, atbecker@uh.edu                            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4505900" y="142997"/>
            <a:ext cx="84343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latin typeface="+mj-lt"/>
                <a:cs typeface="Arial"/>
              </a:rPr>
              <a:t>Department of Electrical </a:t>
            </a:r>
            <a:r>
              <a:rPr lang="en-US" sz="3200" dirty="0" smtClean="0">
                <a:latin typeface="+mj-lt"/>
                <a:cs typeface="Arial"/>
              </a:rPr>
              <a:t>&amp; Computer Engineering</a:t>
            </a:r>
          </a:p>
          <a:p>
            <a:pPr algn="r"/>
            <a:r>
              <a:rPr lang="en-US" sz="3200" dirty="0" smtClean="0">
                <a:latin typeface="+mj-lt"/>
                <a:cs typeface="Arial"/>
              </a:rPr>
              <a:t>University </a:t>
            </a:r>
            <a:r>
              <a:rPr lang="en-US" sz="3200" dirty="0">
                <a:latin typeface="+mj-lt"/>
                <a:cs typeface="Arial"/>
              </a:rPr>
              <a:t>of Houston</a:t>
            </a:r>
            <a:endParaRPr lang="en-US" sz="3200" dirty="0">
              <a:latin typeface="+mj-lt"/>
            </a:endParaRPr>
          </a:p>
        </p:txBody>
      </p:sp>
      <p:pic>
        <p:nvPicPr>
          <p:cNvPr id="8" name="Picture 7" descr="C:\Users\atbecker\Downloads\qrcode.2686483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6210367" y="2162466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840475" y="19179288"/>
            <a:ext cx="8627875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latin typeface="+mj-lt"/>
                <a:cs typeface="Times New Roman" pitchFamily="18" charset="0"/>
              </a:rPr>
              <a:t>Most energy in a WSN </a:t>
            </a:r>
            <a:r>
              <a:rPr lang="en-US" sz="3200" dirty="0">
                <a:latin typeface="+mj-lt"/>
                <a:cs typeface="Times New Roman" pitchFamily="18" charset="0"/>
              </a:rPr>
              <a:t>is consumed </a:t>
            </a:r>
            <a:r>
              <a:rPr lang="en-US" sz="3200" dirty="0" smtClean="0">
                <a:latin typeface="+mj-lt"/>
                <a:cs typeface="Times New Roman" pitchFamily="18" charset="0"/>
              </a:rPr>
              <a:t>by</a:t>
            </a:r>
            <a:endParaRPr lang="en-US" sz="3200" dirty="0">
              <a:latin typeface="+mj-lt"/>
              <a:cs typeface="Times New Roman" pitchFamily="18" charset="0"/>
            </a:endParaRPr>
          </a:p>
          <a:p>
            <a:pPr marL="857250" indent="-857250">
              <a:buFont typeface="+mj-lt"/>
              <a:buAutoNum type="arabicPeriod"/>
            </a:pPr>
            <a:r>
              <a:rPr lang="en-US" sz="3200" dirty="0" smtClean="0">
                <a:latin typeface="+mj-lt"/>
                <a:cs typeface="Times New Roman" pitchFamily="18" charset="0"/>
              </a:rPr>
              <a:t>Wireless </a:t>
            </a:r>
            <a:r>
              <a:rPr lang="en-US" sz="3200" dirty="0">
                <a:latin typeface="+mj-lt"/>
                <a:cs typeface="Times New Roman" pitchFamily="18" charset="0"/>
              </a:rPr>
              <a:t>transmissions of perceived </a:t>
            </a:r>
            <a:r>
              <a:rPr lang="en-US" sz="3200" dirty="0" smtClean="0">
                <a:latin typeface="+mj-lt"/>
                <a:cs typeface="Times New Roman" pitchFamily="18" charset="0"/>
              </a:rPr>
              <a:t>data</a:t>
            </a:r>
          </a:p>
          <a:p>
            <a:pPr marL="857250" indent="-857250">
              <a:buFont typeface="+mj-lt"/>
              <a:buAutoNum type="arabicPeriod"/>
            </a:pPr>
            <a:r>
              <a:rPr lang="en-US" sz="3200" dirty="0" smtClean="0">
                <a:latin typeface="+mj-lt"/>
                <a:cs typeface="Times New Roman" pitchFamily="18" charset="0"/>
              </a:rPr>
              <a:t>Long-distance multi-hop </a:t>
            </a:r>
            <a:r>
              <a:rPr lang="en-US" sz="3200" dirty="0">
                <a:latin typeface="+mj-lt"/>
                <a:cs typeface="Times New Roman" pitchFamily="18" charset="0"/>
              </a:rPr>
              <a:t>transmissions from the </a:t>
            </a:r>
            <a:r>
              <a:rPr lang="en-US" sz="3200" dirty="0" smtClean="0">
                <a:latin typeface="+mj-lt"/>
                <a:cs typeface="Times New Roman" pitchFamily="18" charset="0"/>
              </a:rPr>
              <a:t>sensors </a:t>
            </a:r>
            <a:r>
              <a:rPr lang="en-US" sz="3200" dirty="0">
                <a:latin typeface="+mj-lt"/>
                <a:cs typeface="Times New Roman" pitchFamily="18" charset="0"/>
              </a:rPr>
              <a:t>to </a:t>
            </a:r>
            <a:r>
              <a:rPr lang="en-US" sz="3200" dirty="0" smtClean="0">
                <a:latin typeface="+mj-lt"/>
                <a:cs typeface="Times New Roman" pitchFamily="18" charset="0"/>
              </a:rPr>
              <a:t>the </a:t>
            </a:r>
            <a:r>
              <a:rPr lang="en-US" sz="3200" dirty="0" smtClean="0">
                <a:latin typeface="+mj-lt"/>
                <a:cs typeface="Times New Roman" pitchFamily="18" charset="0"/>
              </a:rPr>
              <a:t>sink</a:t>
            </a:r>
            <a:endParaRPr lang="en-US" sz="3200" dirty="0">
              <a:latin typeface="+mj-lt"/>
              <a:cs typeface="Times New Roman" pitchFamily="18" charset="0"/>
            </a:endParaRPr>
          </a:p>
          <a:p>
            <a:endParaRPr lang="en-US" sz="4400" dirty="0"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803382" y="5659409"/>
            <a:ext cx="1226127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 smtClean="0">
                <a:latin typeface="+mj-lt"/>
              </a:rPr>
              <a:t>A robot swarm maintains the </a:t>
            </a:r>
            <a:r>
              <a:rPr lang="en-US" sz="3200" dirty="0" smtClean="0">
                <a:latin typeface="+mj-lt"/>
              </a:rPr>
              <a:t>sensor nodes. </a:t>
            </a:r>
            <a:r>
              <a:rPr lang="en-US" sz="3200" i="1" dirty="0" smtClean="0">
                <a:latin typeface="+mj-lt"/>
              </a:rPr>
              <a:t>Maintaining </a:t>
            </a:r>
            <a:r>
              <a:rPr lang="en-US" sz="3200" dirty="0" smtClean="0">
                <a:latin typeface="+mj-lt"/>
              </a:rPr>
              <a:t>includes charging nodes </a:t>
            </a:r>
            <a:r>
              <a:rPr lang="en-US" sz="3200" dirty="0" smtClean="0">
                <a:latin typeface="+mj-lt"/>
              </a:rPr>
              <a:t>and collecting a part of the data that needs to be transferred to the </a:t>
            </a:r>
            <a:r>
              <a:rPr lang="en-US" sz="3200" dirty="0" smtClean="0">
                <a:latin typeface="+mj-lt"/>
              </a:rPr>
              <a:t>sink, reducing </a:t>
            </a:r>
            <a:r>
              <a:rPr lang="en-US" sz="3200" dirty="0" smtClean="0">
                <a:latin typeface="+mj-lt"/>
              </a:rPr>
              <a:t>the energy burden </a:t>
            </a:r>
            <a:r>
              <a:rPr lang="en-US" sz="3200" dirty="0" smtClean="0">
                <a:latin typeface="+mj-lt"/>
              </a:rPr>
              <a:t>on the </a:t>
            </a:r>
            <a:r>
              <a:rPr lang="en-US" sz="3200" dirty="0" smtClean="0">
                <a:latin typeface="+mj-lt"/>
              </a:rPr>
              <a:t>sensor.  The robots </a:t>
            </a:r>
            <a:r>
              <a:rPr lang="en-US" sz="3200" dirty="0" smtClean="0">
                <a:latin typeface="+mj-lt"/>
              </a:rPr>
              <a:t>deliver the collected </a:t>
            </a:r>
            <a:r>
              <a:rPr lang="en-US" sz="3200" dirty="0" smtClean="0">
                <a:latin typeface="+mj-lt"/>
              </a:rPr>
              <a:t>data </a:t>
            </a:r>
            <a:r>
              <a:rPr lang="en-US" sz="3200" dirty="0" smtClean="0">
                <a:latin typeface="+mj-lt"/>
              </a:rPr>
              <a:t>at </a:t>
            </a:r>
            <a:r>
              <a:rPr lang="en-US" sz="3200" dirty="0" smtClean="0">
                <a:latin typeface="+mj-lt"/>
              </a:rPr>
              <a:t>the sink </a:t>
            </a:r>
            <a:r>
              <a:rPr lang="en-US" sz="3200" dirty="0" smtClean="0">
                <a:latin typeface="+mj-lt"/>
              </a:rPr>
              <a:t>location and recharge themselves.</a:t>
            </a:r>
            <a:endParaRPr lang="en-US" sz="3200" dirty="0">
              <a:latin typeface="+mj-lt"/>
            </a:endParaRPr>
          </a:p>
        </p:txBody>
      </p:sp>
      <p:sp>
        <p:nvSpPr>
          <p:cNvPr id="533" name="TextBox 532"/>
          <p:cNvSpPr txBox="1"/>
          <p:nvPr/>
        </p:nvSpPr>
        <p:spPr>
          <a:xfrm>
            <a:off x="30465526" y="5499670"/>
            <a:ext cx="11489681" cy="8463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en-US" sz="3200" dirty="0" smtClean="0">
                <a:latin typeface="+mj-lt"/>
              </a:rPr>
              <a:t>A </a:t>
            </a:r>
            <a:r>
              <a:rPr lang="en-US" sz="3200" dirty="0">
                <a:latin typeface="+mj-lt"/>
              </a:rPr>
              <a:t>H</a:t>
            </a:r>
            <a:r>
              <a:rPr lang="en-US" sz="3200" dirty="0" smtClean="0">
                <a:latin typeface="+mj-lt"/>
              </a:rPr>
              <a:t>ilbert’s </a:t>
            </a:r>
            <a:r>
              <a:rPr lang="en-US" sz="3200" dirty="0" smtClean="0">
                <a:latin typeface="+mj-lt"/>
              </a:rPr>
              <a:t>space-filling </a:t>
            </a:r>
            <a:r>
              <a:rPr lang="en-US" sz="3200" dirty="0" smtClean="0">
                <a:latin typeface="+mj-lt"/>
              </a:rPr>
              <a:t>curve is </a:t>
            </a:r>
            <a:r>
              <a:rPr lang="en-US" sz="3200" dirty="0" smtClean="0">
                <a:latin typeface="+mj-lt"/>
              </a:rPr>
              <a:t>used as </a:t>
            </a:r>
            <a:r>
              <a:rPr lang="en-US" sz="3200" dirty="0" smtClean="0">
                <a:latin typeface="+mj-lt"/>
              </a:rPr>
              <a:t>the initial </a:t>
            </a:r>
            <a:r>
              <a:rPr lang="en-US" sz="3200" dirty="0" smtClean="0">
                <a:latin typeface="+mj-lt"/>
              </a:rPr>
              <a:t>path. </a:t>
            </a:r>
            <a:r>
              <a:rPr lang="en-US" sz="3200" dirty="0" smtClean="0">
                <a:latin typeface="+mj-lt"/>
              </a:rPr>
              <a:t>A </a:t>
            </a:r>
            <a:r>
              <a:rPr lang="en-US" sz="3200" dirty="0" smtClean="0">
                <a:latin typeface="+mj-lt"/>
              </a:rPr>
              <a:t>stationary waypoint </a:t>
            </a:r>
            <a:r>
              <a:rPr lang="en-US" sz="3200" dirty="0" smtClean="0">
                <a:latin typeface="+mj-lt"/>
              </a:rPr>
              <a:t>is set </a:t>
            </a:r>
            <a:r>
              <a:rPr lang="en-US" sz="3200" dirty="0" smtClean="0">
                <a:latin typeface="+mj-lt"/>
              </a:rPr>
              <a:t>at the sink location (0,0). A </a:t>
            </a:r>
            <a:r>
              <a:rPr lang="en-US" sz="3200" dirty="0" err="1" smtClean="0">
                <a:latin typeface="+mj-lt"/>
              </a:rPr>
              <a:t>Voronoi</a:t>
            </a:r>
            <a:r>
              <a:rPr lang="en-US" sz="3200" dirty="0" smtClean="0">
                <a:latin typeface="+mj-lt"/>
              </a:rPr>
              <a:t> </a:t>
            </a:r>
            <a:r>
              <a:rPr lang="en-US" sz="3200" dirty="0" smtClean="0">
                <a:latin typeface="+mj-lt"/>
              </a:rPr>
              <a:t>Diagram is used </a:t>
            </a:r>
            <a:r>
              <a:rPr lang="en-US" sz="3200" dirty="0">
                <a:latin typeface="+mj-lt"/>
              </a:rPr>
              <a:t> </a:t>
            </a:r>
            <a:r>
              <a:rPr lang="en-US" sz="3200" dirty="0" smtClean="0">
                <a:latin typeface="+mj-lt"/>
              </a:rPr>
              <a:t>to distribute sensors among path waypoints. </a:t>
            </a:r>
            <a:endParaRPr lang="en-US" sz="3200" dirty="0" smtClean="0">
              <a:latin typeface="+mj-lt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en-US" sz="3200" dirty="0" smtClean="0"/>
              <a:t>Gradient descent is used to optimize the path. After </a:t>
            </a:r>
            <a:r>
              <a:rPr lang="en-US" sz="3200" dirty="0"/>
              <a:t>100 iterations the path has reached a local minimum</a:t>
            </a:r>
            <a:r>
              <a:rPr lang="en-US" sz="3200" dirty="0" smtClean="0"/>
              <a:t>. However, the resulting path </a:t>
            </a:r>
            <a:r>
              <a:rPr lang="en-US" sz="3200" dirty="0"/>
              <a:t>has many </a:t>
            </a:r>
            <a:r>
              <a:rPr lang="en-US" sz="3200" dirty="0" smtClean="0"/>
              <a:t>loops.</a:t>
            </a:r>
            <a:endParaRPr lang="en-US" sz="3200" dirty="0"/>
          </a:p>
          <a:p>
            <a:pPr marL="514350" indent="-514350" algn="just">
              <a:buFont typeface="+mj-lt"/>
              <a:buAutoNum type="arabicPeriod"/>
            </a:pPr>
            <a:r>
              <a:rPr lang="en-US" sz="3200" dirty="0" smtClean="0"/>
              <a:t>T</a:t>
            </a:r>
            <a:r>
              <a:rPr lang="en-US" sz="3200" dirty="0" smtClean="0"/>
              <a:t>hese waypoints are </a:t>
            </a:r>
            <a:r>
              <a:rPr lang="en-US" sz="3200" dirty="0" smtClean="0"/>
              <a:t>loaded to a </a:t>
            </a:r>
            <a:r>
              <a:rPr lang="en-US" sz="3200" dirty="0" err="1" smtClean="0"/>
              <a:t>mTSP</a:t>
            </a:r>
            <a:r>
              <a:rPr lang="en-US" sz="3200" dirty="0" smtClean="0"/>
              <a:t> </a:t>
            </a:r>
            <a:r>
              <a:rPr lang="en-US" sz="3200" dirty="0" smtClean="0"/>
              <a:t>solver (multiple-Travelling Salesman Problem) to </a:t>
            </a:r>
            <a:r>
              <a:rPr lang="en-US" sz="3200" dirty="0"/>
              <a:t>improve the </a:t>
            </a:r>
            <a:r>
              <a:rPr lang="en-US" sz="3200" dirty="0" smtClean="0"/>
              <a:t>gradient descent solution</a:t>
            </a:r>
            <a:r>
              <a:rPr lang="en-US" sz="3200" dirty="0"/>
              <a:t>. </a:t>
            </a:r>
            <a:r>
              <a:rPr lang="en-US" sz="3200" dirty="0" smtClean="0"/>
              <a:t>The graph results after 200 iterations. Note </a:t>
            </a:r>
            <a:r>
              <a:rPr lang="en-US" sz="3200" dirty="0"/>
              <a:t>that the waypoint </a:t>
            </a:r>
            <a:r>
              <a:rPr lang="en-US" sz="3200" dirty="0" smtClean="0"/>
              <a:t>positions have not changed, but the waypoint ordering has removed loops.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en-US" sz="3200" dirty="0" smtClean="0"/>
              <a:t>The </a:t>
            </a:r>
            <a:r>
              <a:rPr lang="en-US" sz="3200" dirty="0" err="1" smtClean="0"/>
              <a:t>mTSP</a:t>
            </a:r>
            <a:r>
              <a:rPr lang="en-US" sz="3200" dirty="0" smtClean="0"/>
              <a:t> solver solution is again optimized  by gradient descent. An better local minimum is discovered.  This process can be iterated as time permits.</a:t>
            </a:r>
          </a:p>
          <a:p>
            <a:pPr algn="just"/>
            <a:r>
              <a:rPr lang="en-US" sz="3200" dirty="0" err="1"/>
              <a:t>Matlab</a:t>
            </a:r>
            <a:r>
              <a:rPr lang="en-US" sz="3200" dirty="0"/>
              <a:t> simulation available at:</a:t>
            </a:r>
          </a:p>
          <a:p>
            <a:pPr algn="just"/>
            <a:r>
              <a:rPr lang="en-US" sz="3200" dirty="0"/>
              <a:t> http://</a:t>
            </a:r>
            <a:r>
              <a:rPr lang="en-US" sz="3200" dirty="0" err="1"/>
              <a:t>www.mathworks.com</a:t>
            </a:r>
            <a:r>
              <a:rPr lang="en-US" sz="3200" dirty="0"/>
              <a:t>/</a:t>
            </a:r>
            <a:r>
              <a:rPr lang="en-US" sz="3200" dirty="0" err="1"/>
              <a:t>matlabcentral</a:t>
            </a:r>
            <a:r>
              <a:rPr lang="en-US" sz="3200" dirty="0"/>
              <a:t>/</a:t>
            </a:r>
            <a:r>
              <a:rPr lang="en-US" sz="3200" dirty="0" err="1"/>
              <a:t>fileexchange</a:t>
            </a:r>
            <a:r>
              <a:rPr lang="en-US" sz="3200" dirty="0"/>
              <a:t>/49863</a:t>
            </a:r>
          </a:p>
          <a:p>
            <a:pPr algn="just"/>
            <a:endParaRPr lang="en-US" sz="3200" dirty="0">
              <a:latin typeface="+mj-lt"/>
            </a:endParaRPr>
          </a:p>
        </p:txBody>
      </p:sp>
      <p:pic>
        <p:nvPicPr>
          <p:cNvPr id="33" name="Picture 5" descr="C:\Users\atbecker\Downloads\qrcode.26864831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594455" y="2162466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5914058" y="1819135"/>
            <a:ext cx="211661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>
                <a:latin typeface="+mj-lt"/>
              </a:rPr>
              <a:t>MATLAB code</a:t>
            </a:r>
            <a:endParaRPr lang="en-US" sz="2000" dirty="0">
              <a:latin typeface="+mj-lt"/>
            </a:endParaRPr>
          </a:p>
        </p:txBody>
      </p:sp>
      <p:pic>
        <p:nvPicPr>
          <p:cNvPr id="35" name="Picture 34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7734367" y="2162466"/>
            <a:ext cx="1786451" cy="1363106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Text Box 22"/>
          <p:cNvSpPr txBox="1">
            <a:spLocks noChangeArrowheads="1"/>
          </p:cNvSpPr>
          <p:nvPr/>
        </p:nvSpPr>
        <p:spPr bwMode="auto">
          <a:xfrm>
            <a:off x="39188055" y="1712657"/>
            <a:ext cx="2336800" cy="671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79991" tIns="179991" rIns="179991" bIns="179991">
            <a:spAutoFit/>
          </a:bodyPr>
          <a:lstStyle>
            <a:defPPr>
              <a:defRPr lang="en-US"/>
            </a:defPPr>
            <a:lvl1pPr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1pPr>
            <a:lvl2pPr marL="2087563" indent="-165258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2pPr>
            <a:lvl3pPr marL="4176713" indent="-330517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3pPr>
            <a:lvl4pPr marL="6264275" indent="-4960938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4pPr>
            <a:lvl5pPr marL="8353425" indent="-6613525" algn="l" defTabSz="2087563" rtl="0" fontAlgn="base">
              <a:spcBef>
                <a:spcPct val="0"/>
              </a:spcBef>
              <a:spcAft>
                <a:spcPct val="0"/>
              </a:spcAft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5pPr>
            <a:lvl6pPr marL="22860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6pPr>
            <a:lvl7pPr marL="27432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7pPr>
            <a:lvl8pPr marL="32004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8pPr>
            <a:lvl9pPr marL="3657600" algn="l" defTabSz="914400" rtl="0" eaLnBrk="1" latinLnBrk="0" hangingPunct="1">
              <a:defRPr sz="8100" kern="1200">
                <a:solidFill>
                  <a:schemeClr val="tx1"/>
                </a:solidFill>
                <a:latin typeface="Arial" panose="020B0604020202020204" pitchFamily="34" charset="0"/>
                <a:ea typeface="MS PGothic" panose="020B0600070205080204" pitchFamily="34" charset="-128"/>
                <a:cs typeface="+mn-cs"/>
              </a:defRPr>
            </a:lvl9pPr>
          </a:lstStyle>
          <a:p>
            <a:pPr algn="ctr" eaLnBrk="1" hangingPunct="1"/>
            <a:r>
              <a:rPr lang="en-US" altLang="en-US" sz="2000" dirty="0" smtClean="0">
                <a:latin typeface="+mj-lt"/>
              </a:rPr>
              <a:t>YouTube</a:t>
            </a:r>
            <a:endParaRPr lang="en-US" altLang="en-US" sz="2000" dirty="0">
              <a:latin typeface="+mj-lt"/>
            </a:endParaRPr>
          </a:p>
        </p:txBody>
      </p:sp>
      <p:pic>
        <p:nvPicPr>
          <p:cNvPr id="37" name="Picture 36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53"/>
          <a:stretch/>
        </p:blipFill>
        <p:spPr>
          <a:xfrm>
            <a:off x="41118455" y="2173059"/>
            <a:ext cx="1066800" cy="135251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11817" y="23754981"/>
            <a:ext cx="7747000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4000" dirty="0" smtClean="0"/>
          </a:p>
          <a:p>
            <a:r>
              <a:rPr lang="en-US" sz="4000" dirty="0" smtClean="0"/>
              <a:t>Path</a:t>
            </a:r>
          </a:p>
          <a:p>
            <a:endParaRPr lang="en-US" sz="4000" dirty="0" smtClean="0"/>
          </a:p>
          <a:p>
            <a:r>
              <a:rPr lang="en-US" sz="4000" dirty="0" smtClean="0"/>
              <a:t>Waypoints</a:t>
            </a:r>
          </a:p>
          <a:p>
            <a:endParaRPr lang="en-US" sz="4000" dirty="0" smtClean="0"/>
          </a:p>
          <a:p>
            <a:r>
              <a:rPr lang="en-US" sz="4000" dirty="0" smtClean="0"/>
              <a:t>Transmission   </a:t>
            </a:r>
            <a:endParaRPr lang="en-US" sz="4000" dirty="0" smtClean="0"/>
          </a:p>
          <a:p>
            <a:r>
              <a:rPr lang="en-US" sz="4000" dirty="0" smtClean="0"/>
              <a:t>range </a:t>
            </a:r>
            <a:r>
              <a:rPr lang="en-US" sz="4000" dirty="0" smtClean="0"/>
              <a:t>of </a:t>
            </a:r>
            <a:r>
              <a:rPr lang="en-US" sz="4000" dirty="0" smtClean="0"/>
              <a:t>WSN</a:t>
            </a:r>
          </a:p>
          <a:p>
            <a:endParaRPr lang="en-US" sz="4000" dirty="0" smtClean="0"/>
          </a:p>
          <a:p>
            <a:r>
              <a:rPr lang="en-US" sz="4000" dirty="0" smtClean="0"/>
              <a:t>WSN sink</a:t>
            </a:r>
          </a:p>
          <a:p>
            <a:endParaRPr lang="en-US" sz="4000" dirty="0" smtClean="0"/>
          </a:p>
          <a:p>
            <a:r>
              <a:rPr lang="en-US" sz="4000" dirty="0" err="1" smtClean="0"/>
              <a:t>Voronoi</a:t>
            </a:r>
            <a:r>
              <a:rPr lang="en-US" sz="4000" dirty="0" smtClean="0"/>
              <a:t> </a:t>
            </a:r>
            <a:r>
              <a:rPr lang="en-US" sz="4000" dirty="0" smtClean="0"/>
              <a:t>cells	</a:t>
            </a:r>
          </a:p>
          <a:p>
            <a:endParaRPr lang="en-US" sz="4000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276032" y="24785446"/>
            <a:ext cx="1032849" cy="0"/>
          </a:xfrm>
          <a:prstGeom prst="line">
            <a:avLst/>
          </a:prstGeom>
          <a:ln w="127000">
            <a:solidFill>
              <a:srgbClr val="FF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563856" y="25758626"/>
            <a:ext cx="457200" cy="457200"/>
          </a:xfrm>
          <a:prstGeom prst="ellipse">
            <a:avLst/>
          </a:prstGeom>
          <a:noFill/>
          <a:ln w="63500">
            <a:solidFill>
              <a:srgbClr val="00FF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80976" y="27160626"/>
            <a:ext cx="822960" cy="822960"/>
          </a:xfrm>
          <a:prstGeom prst="ellipse">
            <a:avLst/>
          </a:prstGeom>
          <a:solidFill>
            <a:srgbClr val="FFCC00">
              <a:alpha val="44000"/>
            </a:srgbClr>
          </a:solidFill>
          <a:ln>
            <a:solidFill>
              <a:schemeClr val="accent1">
                <a:shade val="95000"/>
                <a:satMod val="105000"/>
                <a:alpha val="67000"/>
              </a:schemeClr>
            </a:solidFill>
          </a:ln>
          <a:effectLst>
            <a:glow rad="127000">
              <a:srgbClr val="FFCC00"/>
            </a:glow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>
            <a:off x="251819" y="30277774"/>
            <a:ext cx="1081274" cy="0"/>
          </a:xfrm>
          <a:prstGeom prst="line">
            <a:avLst/>
          </a:prstGeom>
          <a:ln w="127000">
            <a:solidFill>
              <a:srgbClr val="0000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203971" y="22972041"/>
            <a:ext cx="60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1.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5860537" y="22972041"/>
            <a:ext cx="60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2</a:t>
            </a:r>
            <a:r>
              <a:rPr lang="en-US" sz="4000" dirty="0" smtClean="0">
                <a:solidFill>
                  <a:schemeClr val="bg1"/>
                </a:solidFill>
              </a:rPr>
              <a:t>.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444117" y="22972041"/>
            <a:ext cx="60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3</a:t>
            </a:r>
            <a:r>
              <a:rPr lang="en-US" sz="4000" dirty="0" smtClean="0">
                <a:solidFill>
                  <a:schemeClr val="bg1"/>
                </a:solidFill>
              </a:rPr>
              <a:t>.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34851059" y="22972041"/>
            <a:ext cx="609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solidFill>
                  <a:schemeClr val="bg1"/>
                </a:solidFill>
              </a:rPr>
              <a:t>4.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57" name="Oval 56"/>
          <p:cNvSpPr>
            <a:spLocks noChangeAspect="1"/>
          </p:cNvSpPr>
          <p:nvPr/>
        </p:nvSpPr>
        <p:spPr>
          <a:xfrm>
            <a:off x="563856" y="28780370"/>
            <a:ext cx="457200" cy="4572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/>
        </p:nvSpPr>
        <p:spPr>
          <a:xfrm>
            <a:off x="15528660" y="18022600"/>
            <a:ext cx="1253599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A UV has an associated recharging footprint and a data transfer footprint, which can be modeled as disks of radius </a:t>
            </a:r>
            <a:r>
              <a:rPr lang="en-US" sz="3200" i="1" dirty="0" err="1" smtClean="0"/>
              <a:t>r</a:t>
            </a:r>
            <a:r>
              <a:rPr lang="en-US" sz="3200" i="1" baseline="-25000" dirty="0" err="1" smtClean="0"/>
              <a:t>recharge</a:t>
            </a:r>
            <a:r>
              <a:rPr lang="en-US" sz="3200" i="1" dirty="0" smtClean="0"/>
              <a:t> </a:t>
            </a:r>
            <a:r>
              <a:rPr lang="en-US" sz="3200" dirty="0" smtClean="0"/>
              <a:t>and </a:t>
            </a:r>
            <a:r>
              <a:rPr lang="en-US" sz="3200" i="1" dirty="0" err="1" smtClean="0"/>
              <a:t>r</a:t>
            </a:r>
            <a:r>
              <a:rPr lang="en-US" sz="3200" i="1" baseline="-25000" dirty="0" err="1" smtClean="0"/>
              <a:t>data</a:t>
            </a:r>
            <a:endParaRPr lang="en-US" sz="3200" i="1" dirty="0" smtClean="0"/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Path A visits each node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Path B designed to recharge all nodes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/>
              <a:t>Path C designed to transfer data to all nodes</a:t>
            </a:r>
            <a:endParaRPr lang="en-US" sz="3200" dirty="0"/>
          </a:p>
        </p:txBody>
      </p:sp>
      <p:pic>
        <p:nvPicPr>
          <p:cNvPr id="18" name="Picture 17" descr="overall.pdf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" t="3032" r="56778" b="14072"/>
          <a:stretch/>
        </p:blipFill>
        <p:spPr>
          <a:xfrm>
            <a:off x="730550" y="5499670"/>
            <a:ext cx="6783233" cy="606396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9" name="Picture 18" descr="txenergy.pd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0379" y="11938000"/>
            <a:ext cx="8598562" cy="67673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1" name="Picture 20" descr="dynamicVsStatic (1).pd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5119" y="8103720"/>
            <a:ext cx="13885307" cy="5168420"/>
          </a:xfrm>
          <a:prstGeom prst="rect">
            <a:avLst/>
          </a:prstGeom>
        </p:spPr>
      </p:pic>
      <p:pic>
        <p:nvPicPr>
          <p:cNvPr id="22" name="Picture 21" descr="loadDensity.pdf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4614" y="14224686"/>
            <a:ext cx="14089874" cy="3453714"/>
          </a:xfrm>
          <a:prstGeom prst="rect">
            <a:avLst/>
          </a:prstGeom>
        </p:spPr>
      </p:pic>
      <p:pic>
        <p:nvPicPr>
          <p:cNvPr id="30" name="Picture 29" descr="costfunc.pdf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00" t="28461" r="11098" b="30346"/>
          <a:stretch/>
        </p:blipFill>
        <p:spPr>
          <a:xfrm>
            <a:off x="30465526" y="13048990"/>
            <a:ext cx="12539464" cy="8984432"/>
          </a:xfrm>
          <a:prstGeom prst="rect">
            <a:avLst/>
          </a:prstGeom>
        </p:spPr>
      </p:pic>
      <p:sp>
        <p:nvSpPr>
          <p:cNvPr id="68" name="Oval 67"/>
          <p:cNvSpPr>
            <a:spLocks noChangeAspect="1"/>
          </p:cNvSpPr>
          <p:nvPr/>
        </p:nvSpPr>
        <p:spPr>
          <a:xfrm>
            <a:off x="10458767" y="27127981"/>
            <a:ext cx="263438" cy="26343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/>
          <p:cNvSpPr>
            <a:spLocks noChangeAspect="1"/>
          </p:cNvSpPr>
          <p:nvPr/>
        </p:nvSpPr>
        <p:spPr>
          <a:xfrm>
            <a:off x="20081542" y="27127981"/>
            <a:ext cx="263438" cy="26343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/>
          <p:cNvSpPr>
            <a:spLocks noChangeAspect="1"/>
          </p:cNvSpPr>
          <p:nvPr/>
        </p:nvSpPr>
        <p:spPr>
          <a:xfrm>
            <a:off x="29660773" y="27160626"/>
            <a:ext cx="263438" cy="26343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/>
          <p:cNvSpPr>
            <a:spLocks noChangeAspect="1"/>
          </p:cNvSpPr>
          <p:nvPr/>
        </p:nvSpPr>
        <p:spPr>
          <a:xfrm>
            <a:off x="39056336" y="27160626"/>
            <a:ext cx="263438" cy="26343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" name="Picture 40" descr="multiRobotExperiment.JP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50" y="225550"/>
            <a:ext cx="4915288" cy="3686466"/>
          </a:xfrm>
          <a:prstGeom prst="rect">
            <a:avLst/>
          </a:prstGeom>
        </p:spPr>
      </p:pic>
      <p:sp>
        <p:nvSpPr>
          <p:cNvPr id="75" name="Rounded Rectangle 74"/>
          <p:cNvSpPr/>
          <p:nvPr/>
        </p:nvSpPr>
        <p:spPr>
          <a:xfrm>
            <a:off x="29924211" y="4256267"/>
            <a:ext cx="13574076" cy="102186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+mj-lt"/>
                <a:cs typeface="Arial"/>
              </a:rPr>
              <a:t>Results</a:t>
            </a:r>
          </a:p>
        </p:txBody>
      </p:sp>
      <p:sp>
        <p:nvSpPr>
          <p:cNvPr id="76" name="Rounded Rectangle 75"/>
          <p:cNvSpPr/>
          <p:nvPr/>
        </p:nvSpPr>
        <p:spPr>
          <a:xfrm>
            <a:off x="14973368" y="4256267"/>
            <a:ext cx="14230427" cy="1021861"/>
          </a:xfrm>
          <a:prstGeom prst="roundRect">
            <a:avLst/>
          </a:prstGeom>
          <a:gradFill flip="none" rotWithShape="1">
            <a:gsLst>
              <a:gs pos="23000">
                <a:srgbClr val="FF0000"/>
              </a:gs>
              <a:gs pos="68000">
                <a:srgbClr val="FF0000"/>
              </a:gs>
            </a:gsLst>
            <a:path path="rect">
              <a:fillToRect l="100000" t="100000"/>
            </a:path>
            <a:tileRect r="-100000" b="-100000"/>
          </a:gra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dirty="0" smtClean="0">
                <a:latin typeface="+mj-lt"/>
                <a:cs typeface="Arial"/>
              </a:rPr>
              <a:t>Solution</a:t>
            </a:r>
            <a:endParaRPr lang="en-US" sz="7000" dirty="0" smtClean="0">
              <a:latin typeface="+mj-lt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64067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13482</TotalTime>
  <Words>371</Words>
  <Application>Microsoft Macintosh PowerPoint</Application>
  <PresentationFormat>Custom</PresentationFormat>
  <Paragraphs>41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 m</dc:creator>
  <cp:lastModifiedBy>Aaron Becker</cp:lastModifiedBy>
  <cp:revision>342</cp:revision>
  <cp:lastPrinted>2015-01-06T20:49:17Z</cp:lastPrinted>
  <dcterms:created xsi:type="dcterms:W3CDTF">2013-11-20T00:06:42Z</dcterms:created>
  <dcterms:modified xsi:type="dcterms:W3CDTF">2015-03-26T21:02:19Z</dcterms:modified>
</cp:coreProperties>
</file>

<file path=docProps/thumbnail.jpeg>
</file>